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9" r:id="rId5"/>
    <p:sldId id="283" r:id="rId6"/>
    <p:sldId id="274" r:id="rId7"/>
    <p:sldId id="276" r:id="rId8"/>
    <p:sldId id="284" r:id="rId9"/>
    <p:sldId id="285" r:id="rId10"/>
    <p:sldId id="296" r:id="rId11"/>
    <p:sldId id="297" r:id="rId12"/>
    <p:sldId id="286" r:id="rId13"/>
    <p:sldId id="295" r:id="rId14"/>
    <p:sldId id="300" r:id="rId15"/>
    <p:sldId id="287" r:id="rId16"/>
    <p:sldId id="272" r:id="rId17"/>
    <p:sldId id="265" r:id="rId18"/>
    <p:sldId id="288" r:id="rId19"/>
    <p:sldId id="292" r:id="rId20"/>
    <p:sldId id="298" r:id="rId21"/>
    <p:sldId id="270" r:id="rId22"/>
    <p:sldId id="302" r:id="rId23"/>
    <p:sldId id="29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923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149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7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3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22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033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559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382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544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807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E6B3DE-4EC7-4B38-9932-C1CA7E55983F}" type="datetimeFigureOut">
              <a:rPr lang="fr-CA" smtClean="0"/>
              <a:pPr/>
              <a:t>2022-09-18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D174DD-9506-42BC-BAC4-4A21E690C3FF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tmp"/><Relationship Id="rId7" Type="http://schemas.openxmlformats.org/officeDocument/2006/relationships/image" Target="../media/image27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tmp"/><Relationship Id="rId5" Type="http://schemas.openxmlformats.org/officeDocument/2006/relationships/image" Target="../media/image25.png"/><Relationship Id="rId10" Type="http://schemas.openxmlformats.org/officeDocument/2006/relationships/image" Target="../media/image3.jpg"/><Relationship Id="rId4" Type="http://schemas.openxmlformats.org/officeDocument/2006/relationships/image" Target="../media/image24.tmp"/><Relationship Id="rId9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bikem.co.kr/article/read.php?num=128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EBD49-9FB0-4D55-ABCC-551E56BF7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556" y="126281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Sport-Études L’Échappée</a:t>
            </a:r>
            <a:br>
              <a:rPr lang="fr-CA" b="1" dirty="0"/>
            </a:br>
            <a:br>
              <a:rPr lang="fr-CA" b="1" dirty="0"/>
            </a:br>
            <a:endParaRPr lang="fr-CA" dirty="0"/>
          </a:p>
        </p:txBody>
      </p:sp>
      <p:pic>
        <p:nvPicPr>
          <p:cNvPr id="5" name="Image 4" descr="Une image contenant texte, personne, posant, groupe&#10;&#10;Description générée automatiquement">
            <a:extLst>
              <a:ext uri="{FF2B5EF4-FFF2-40B4-BE49-F238E27FC236}">
                <a16:creationId xmlns:a16="http://schemas.microsoft.com/office/drawing/2014/main" id="{FED659B2-6466-7619-F0AD-3AA3EFDD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27" y="2179782"/>
            <a:ext cx="613854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2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ZWIFT</a:t>
            </a:r>
            <a:endParaRPr lang="fr-CA" b="1" dirty="0"/>
          </a:p>
        </p:txBody>
      </p:sp>
      <p:pic>
        <p:nvPicPr>
          <p:cNvPr id="4" name="Content Placeholder 3" descr="Zwift KISS Super Lea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6725" y="443590"/>
            <a:ext cx="5363633" cy="4022725"/>
          </a:xfrm>
        </p:spPr>
      </p:pic>
      <p:sp>
        <p:nvSpPr>
          <p:cNvPr id="5" name="TextBox 4"/>
          <p:cNvSpPr txBox="1"/>
          <p:nvPr/>
        </p:nvSpPr>
        <p:spPr>
          <a:xfrm>
            <a:off x="532660" y="2032986"/>
            <a:ext cx="51756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Licence </a:t>
            </a:r>
            <a:r>
              <a:rPr lang="en-CA" dirty="0" err="1"/>
              <a:t>moins</a:t>
            </a:r>
            <a:r>
              <a:rPr lang="en-CA" dirty="0"/>
              <a:t> de 16 </a:t>
            </a:r>
            <a:r>
              <a:rPr lang="en-CA" dirty="0" err="1"/>
              <a:t>ans</a:t>
            </a:r>
            <a:r>
              <a:rPr lang="en-CA" dirty="0"/>
              <a:t> </a:t>
            </a:r>
            <a:r>
              <a:rPr lang="en-CA" dirty="0" err="1"/>
              <a:t>gratuite</a:t>
            </a:r>
            <a:endParaRPr lang="en-CA" dirty="0"/>
          </a:p>
          <a:p>
            <a:endParaRPr lang="en-CA" dirty="0"/>
          </a:p>
          <a:p>
            <a:r>
              <a:rPr lang="en-CA" dirty="0"/>
              <a:t>16 </a:t>
            </a:r>
            <a:r>
              <a:rPr lang="en-CA" dirty="0" err="1"/>
              <a:t>ans</a:t>
            </a:r>
            <a:r>
              <a:rPr lang="en-CA" dirty="0"/>
              <a:t> et plus </a:t>
            </a:r>
            <a:r>
              <a:rPr lang="en-CA" dirty="0" err="1"/>
              <a:t>auront</a:t>
            </a:r>
            <a:r>
              <a:rPr lang="en-CA" dirty="0"/>
              <a:t> 2 </a:t>
            </a:r>
            <a:r>
              <a:rPr lang="en-CA" dirty="0" err="1"/>
              <a:t>possibilités</a:t>
            </a:r>
            <a:endParaRPr lang="en-CA" dirty="0"/>
          </a:p>
          <a:p>
            <a:r>
              <a:rPr lang="en-CA" dirty="0"/>
              <a:t>	1- </a:t>
            </a:r>
            <a:r>
              <a:rPr lang="en-CA" dirty="0" err="1"/>
              <a:t>Prendre</a:t>
            </a:r>
            <a:r>
              <a:rPr lang="en-CA" dirty="0"/>
              <a:t> et payer </a:t>
            </a:r>
            <a:r>
              <a:rPr lang="en-CA" dirty="0" err="1"/>
              <a:t>leur</a:t>
            </a:r>
            <a:r>
              <a:rPr lang="en-CA" dirty="0"/>
              <a:t> licence à 19,99$/</a:t>
            </a:r>
            <a:r>
              <a:rPr lang="en-CA" dirty="0" err="1"/>
              <a:t>mois</a:t>
            </a:r>
            <a:endParaRPr lang="en-CA" dirty="0"/>
          </a:p>
          <a:p>
            <a:r>
              <a:rPr lang="en-CA" dirty="0"/>
              <a:t>	2-Prendre </a:t>
            </a:r>
            <a:r>
              <a:rPr lang="en-CA" dirty="0" err="1"/>
              <a:t>une</a:t>
            </a:r>
            <a:r>
              <a:rPr lang="en-CA" dirty="0"/>
              <a:t> licence </a:t>
            </a:r>
            <a:r>
              <a:rPr lang="en-CA" dirty="0" err="1"/>
              <a:t>gratuite</a:t>
            </a:r>
            <a:r>
              <a:rPr lang="en-CA" dirty="0"/>
              <a:t> du club</a:t>
            </a:r>
          </a:p>
          <a:p>
            <a:endParaRPr lang="en-CA" dirty="0"/>
          </a:p>
          <a:p>
            <a:r>
              <a:rPr lang="en-CA" dirty="0"/>
              <a:t>Inscription ASAP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Zwift</a:t>
            </a:r>
            <a:r>
              <a:rPr lang="en-CA" dirty="0"/>
              <a:t> et </a:t>
            </a:r>
            <a:r>
              <a:rPr lang="en-CA" dirty="0" err="1"/>
              <a:t>Trainingpeaks</a:t>
            </a:r>
            <a:endParaRPr lang="fr-CA" dirty="0"/>
          </a:p>
        </p:txBody>
      </p:sp>
      <p:pic>
        <p:nvPicPr>
          <p:cNvPr id="10" name="Content Placeholder 9" descr="T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0472" y="735321"/>
            <a:ext cx="2143125" cy="2143125"/>
          </a:xfrm>
        </p:spPr>
      </p:pic>
      <p:pic>
        <p:nvPicPr>
          <p:cNvPr id="11" name="Picture 10" descr="TP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5580" y="2574984"/>
            <a:ext cx="5194547" cy="29833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942" y="2050742"/>
            <a:ext cx="4456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Analyse des </a:t>
            </a:r>
            <a:r>
              <a:rPr lang="en-CA" sz="2400" dirty="0" err="1"/>
              <a:t>données</a:t>
            </a:r>
            <a:endParaRPr lang="en-CA" sz="2400" dirty="0"/>
          </a:p>
          <a:p>
            <a:r>
              <a:rPr lang="en-CA" sz="2400" dirty="0" err="1"/>
              <a:t>Références</a:t>
            </a:r>
            <a:endParaRPr lang="en-CA" sz="2400" dirty="0"/>
          </a:p>
          <a:p>
            <a:r>
              <a:rPr lang="en-CA" sz="2400" dirty="0" err="1"/>
              <a:t>Suivis</a:t>
            </a:r>
            <a:endParaRPr lang="en-CA" sz="2400" dirty="0"/>
          </a:p>
          <a:p>
            <a:r>
              <a:rPr lang="en-CA" sz="2400" dirty="0"/>
              <a:t>Prescriptions </a:t>
            </a:r>
            <a:r>
              <a:rPr lang="en-CA" sz="2400" dirty="0" err="1"/>
              <a:t>d’entraînement</a:t>
            </a:r>
            <a:endParaRPr lang="en-CA" sz="2400" dirty="0"/>
          </a:p>
          <a:p>
            <a:r>
              <a:rPr lang="en-CA" sz="2400" dirty="0" err="1"/>
              <a:t>Responsabilisation</a:t>
            </a:r>
            <a:endParaRPr lang="en-CA" sz="2400" dirty="0"/>
          </a:p>
          <a:p>
            <a:r>
              <a:rPr lang="en-CA" sz="2400" dirty="0" err="1"/>
              <a:t>Spécificité</a:t>
            </a:r>
            <a:r>
              <a:rPr lang="en-CA" sz="2400" dirty="0"/>
              <a:t> </a:t>
            </a:r>
            <a:r>
              <a:rPr lang="en-CA" sz="2400" dirty="0" err="1"/>
              <a:t>d’entrainement</a:t>
            </a:r>
            <a:endParaRPr lang="en-CA" sz="2400" dirty="0"/>
          </a:p>
          <a:p>
            <a:endParaRPr lang="en-CA" sz="2400" dirty="0"/>
          </a:p>
          <a:p>
            <a:endParaRPr lang="fr-CA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DC612-1A45-4B78-BB5D-4FE58931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Lieu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808385-746F-4A5B-AB41-85C2FE77B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Entraînement à L’IRS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Navette ???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Salle d’entraînement sur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Entreposage des vélos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Kinésiologie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0C6767-6661-42C9-9E30-73D2D2DA6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79" y="2171823"/>
            <a:ext cx="4520062" cy="29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err="1"/>
              <a:t>Fonctionnement</a:t>
            </a:r>
            <a:r>
              <a:rPr lang="en-CA" sz="4400" dirty="0"/>
              <a:t> par </a:t>
            </a:r>
            <a:r>
              <a:rPr lang="en-CA" sz="4400" dirty="0" err="1"/>
              <a:t>niveau</a:t>
            </a:r>
            <a:endParaRPr lang="fr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8534"/>
          </a:xfrm>
        </p:spPr>
        <p:txBody>
          <a:bodyPr>
            <a:normAutofit/>
          </a:bodyPr>
          <a:lstStyle/>
          <a:p>
            <a:r>
              <a:rPr lang="en-CA" b="1" dirty="0"/>
              <a:t>Sport-études AM 7h25 à 10h25 (le sport </a:t>
            </a:r>
            <a:r>
              <a:rPr lang="en-CA" b="1" dirty="0" err="1"/>
              <a:t>débute</a:t>
            </a:r>
            <a:r>
              <a:rPr lang="en-CA" b="1" dirty="0"/>
              <a:t> à 7h45)</a:t>
            </a:r>
          </a:p>
          <a:p>
            <a:endParaRPr lang="en-CA" dirty="0"/>
          </a:p>
          <a:p>
            <a:r>
              <a:rPr lang="en-CA" b="1" dirty="0"/>
              <a:t>Sport-études PM 13h45 à 16h45 (le sport </a:t>
            </a:r>
            <a:r>
              <a:rPr lang="en-CA" b="1" dirty="0" err="1"/>
              <a:t>débute</a:t>
            </a:r>
            <a:r>
              <a:rPr lang="en-CA" b="1" dirty="0"/>
              <a:t> à 14h45)</a:t>
            </a:r>
          </a:p>
          <a:p>
            <a:endParaRPr lang="en-CA" b="1" dirty="0"/>
          </a:p>
          <a:p>
            <a:r>
              <a:rPr lang="en-CA" b="1" dirty="0" err="1">
                <a:highlight>
                  <a:srgbClr val="FFFF00"/>
                </a:highlight>
              </a:rPr>
              <a:t>Secondaire</a:t>
            </a:r>
            <a:r>
              <a:rPr lang="en-CA" b="1" dirty="0">
                <a:highlight>
                  <a:srgbClr val="FFFF00"/>
                </a:highlight>
              </a:rPr>
              <a:t> 1 et 2 </a:t>
            </a:r>
            <a:r>
              <a:rPr lang="en-CA" b="1" dirty="0" err="1">
                <a:highlight>
                  <a:srgbClr val="FFFF00"/>
                </a:highlight>
              </a:rPr>
              <a:t>sont</a:t>
            </a:r>
            <a:r>
              <a:rPr lang="en-CA" b="1" dirty="0">
                <a:highlight>
                  <a:srgbClr val="FFFF00"/>
                </a:highlight>
              </a:rPr>
              <a:t> des sports </a:t>
            </a:r>
            <a:r>
              <a:rPr lang="en-CA" b="1" dirty="0" err="1">
                <a:highlight>
                  <a:srgbClr val="FFFF00"/>
                </a:highlight>
              </a:rPr>
              <a:t>en</a:t>
            </a:r>
            <a:r>
              <a:rPr lang="en-CA" b="1" dirty="0">
                <a:highlight>
                  <a:srgbClr val="FFFF00"/>
                </a:highlight>
              </a:rPr>
              <a:t> AM</a:t>
            </a:r>
          </a:p>
          <a:p>
            <a:r>
              <a:rPr lang="en-CA" b="1" dirty="0" err="1">
                <a:highlight>
                  <a:srgbClr val="FFFF00"/>
                </a:highlight>
              </a:rPr>
              <a:t>Secondaire</a:t>
            </a:r>
            <a:r>
              <a:rPr lang="en-CA" b="1" dirty="0">
                <a:highlight>
                  <a:srgbClr val="FFFF00"/>
                </a:highlight>
              </a:rPr>
              <a:t> 3-4-5 </a:t>
            </a:r>
            <a:r>
              <a:rPr lang="en-CA" b="1" dirty="0" err="1">
                <a:highlight>
                  <a:srgbClr val="FFFF00"/>
                </a:highlight>
              </a:rPr>
              <a:t>sont</a:t>
            </a:r>
            <a:r>
              <a:rPr lang="en-CA" b="1" dirty="0">
                <a:highlight>
                  <a:srgbClr val="FFFF00"/>
                </a:highlight>
              </a:rPr>
              <a:t> des sports </a:t>
            </a:r>
            <a:r>
              <a:rPr lang="en-CA" b="1" dirty="0" err="1">
                <a:highlight>
                  <a:srgbClr val="FFFF00"/>
                </a:highlight>
              </a:rPr>
              <a:t>en</a:t>
            </a:r>
            <a:r>
              <a:rPr lang="en-CA" b="1" dirty="0">
                <a:highlight>
                  <a:srgbClr val="FFFF00"/>
                </a:highlight>
              </a:rPr>
              <a:t> PM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87262" y="4057095"/>
            <a:ext cx="780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39A649C5-CA11-4A9B-8879-2C95E1CE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63" y="258894"/>
            <a:ext cx="4695688" cy="61329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A036B-EF5B-CEA5-4983-8F7F2340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Navette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6188E9-7679-3ACC-2CE2-B371C6E1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02303"/>
            <a:ext cx="10058400" cy="5782776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2 </a:t>
            </a:r>
            <a:r>
              <a:rPr lang="en-CA" dirty="0" err="1"/>
              <a:t>lignes</a:t>
            </a:r>
            <a:r>
              <a:rPr lang="en-CA" dirty="0"/>
              <a:t> </a:t>
            </a:r>
            <a:r>
              <a:rPr lang="en-CA" dirty="0" err="1"/>
              <a:t>d’autobus</a:t>
            </a:r>
            <a:r>
              <a:rPr lang="en-CA" dirty="0"/>
              <a:t> de la </a:t>
            </a:r>
            <a:r>
              <a:rPr lang="en-CA" b="1" u="sng" dirty="0" err="1"/>
              <a:t>ville</a:t>
            </a:r>
            <a:r>
              <a:rPr lang="en-CA" b="1" u="sng" dirty="0"/>
              <a:t> de St-Jérôme</a:t>
            </a:r>
          </a:p>
          <a:p>
            <a:r>
              <a:rPr lang="en-CA" b="1" u="sng" dirty="0"/>
              <a:t>AM</a:t>
            </a:r>
          </a:p>
          <a:p>
            <a:r>
              <a:rPr lang="en-CA" dirty="0" err="1"/>
              <a:t>Ligne</a:t>
            </a:r>
            <a:r>
              <a:rPr lang="en-CA" dirty="0"/>
              <a:t> 100</a:t>
            </a:r>
          </a:p>
          <a:p>
            <a:r>
              <a:rPr lang="en-CA" dirty="0"/>
              <a:t>9h32 IRS</a:t>
            </a:r>
          </a:p>
          <a:p>
            <a:r>
              <a:rPr lang="en-CA" dirty="0"/>
              <a:t>9h37 arrive </a:t>
            </a:r>
            <a:r>
              <a:rPr lang="en-CA" dirty="0" err="1"/>
              <a:t>Filion</a:t>
            </a:r>
            <a:r>
              <a:rPr lang="en-CA" dirty="0"/>
              <a:t>/660 (</a:t>
            </a:r>
            <a:r>
              <a:rPr lang="en-CA" dirty="0" err="1"/>
              <a:t>devant</a:t>
            </a:r>
            <a:r>
              <a:rPr lang="en-CA" dirty="0"/>
              <a:t> la poly)</a:t>
            </a:r>
          </a:p>
          <a:p>
            <a:endParaRPr lang="en-CA" dirty="0"/>
          </a:p>
          <a:p>
            <a:r>
              <a:rPr lang="en-CA" dirty="0" err="1"/>
              <a:t>Ligne</a:t>
            </a:r>
            <a:r>
              <a:rPr lang="en-CA" dirty="0"/>
              <a:t> 102</a:t>
            </a:r>
          </a:p>
          <a:p>
            <a:r>
              <a:rPr lang="en-CA" dirty="0"/>
              <a:t>9h32 IRS</a:t>
            </a:r>
          </a:p>
          <a:p>
            <a:r>
              <a:rPr lang="en-CA" dirty="0"/>
              <a:t>9h33 Melancon/</a:t>
            </a:r>
            <a:r>
              <a:rPr lang="en-CA" dirty="0" err="1"/>
              <a:t>Filion</a:t>
            </a:r>
            <a:endParaRPr lang="en-CA" dirty="0"/>
          </a:p>
          <a:p>
            <a:endParaRPr lang="en-CA" dirty="0"/>
          </a:p>
          <a:p>
            <a:r>
              <a:rPr lang="en-CA" b="1" u="sng" dirty="0"/>
              <a:t>PM</a:t>
            </a:r>
          </a:p>
          <a:p>
            <a:r>
              <a:rPr lang="en-CA" dirty="0" err="1"/>
              <a:t>Ligne</a:t>
            </a:r>
            <a:r>
              <a:rPr lang="en-CA" dirty="0"/>
              <a:t> 100</a:t>
            </a:r>
          </a:p>
          <a:p>
            <a:r>
              <a:rPr lang="en-CA" dirty="0"/>
              <a:t>13h11 </a:t>
            </a:r>
            <a:r>
              <a:rPr lang="en-CA" dirty="0" err="1"/>
              <a:t>ou</a:t>
            </a:r>
            <a:r>
              <a:rPr lang="en-CA" dirty="0"/>
              <a:t> 14h16 </a:t>
            </a:r>
            <a:r>
              <a:rPr lang="en-CA" dirty="0" err="1"/>
              <a:t>Filion</a:t>
            </a:r>
            <a:r>
              <a:rPr lang="en-CA" dirty="0"/>
              <a:t>/660 (</a:t>
            </a:r>
            <a:r>
              <a:rPr lang="en-CA" dirty="0" err="1"/>
              <a:t>devant</a:t>
            </a:r>
            <a:r>
              <a:rPr lang="en-CA" dirty="0"/>
              <a:t> la poly)</a:t>
            </a:r>
          </a:p>
          <a:p>
            <a:r>
              <a:rPr lang="en-CA" dirty="0"/>
              <a:t>13h17 </a:t>
            </a:r>
            <a:r>
              <a:rPr lang="en-CA" dirty="0" err="1"/>
              <a:t>ou</a:t>
            </a:r>
            <a:r>
              <a:rPr lang="en-CA" dirty="0"/>
              <a:t> 14h22 Melancon/Palais (</a:t>
            </a:r>
            <a:r>
              <a:rPr lang="en-CA" dirty="0" err="1"/>
              <a:t>devant</a:t>
            </a:r>
            <a:r>
              <a:rPr lang="en-CA" dirty="0"/>
              <a:t> </a:t>
            </a:r>
            <a:r>
              <a:rPr lang="en-CA" dirty="0" err="1"/>
              <a:t>l’IRS</a:t>
            </a:r>
            <a:r>
              <a:rPr lang="en-CA" dirty="0"/>
              <a:t>)</a:t>
            </a:r>
          </a:p>
          <a:p>
            <a:endParaRPr lang="en-CA" dirty="0"/>
          </a:p>
          <a:p>
            <a:r>
              <a:rPr lang="en-CA" dirty="0" err="1"/>
              <a:t>Ligne</a:t>
            </a:r>
            <a:r>
              <a:rPr lang="en-CA" dirty="0"/>
              <a:t> 102</a:t>
            </a:r>
          </a:p>
          <a:p>
            <a:r>
              <a:rPr lang="en-CA" dirty="0"/>
              <a:t>13h15 </a:t>
            </a:r>
            <a:r>
              <a:rPr lang="en-CA" dirty="0" err="1"/>
              <a:t>ou</a:t>
            </a:r>
            <a:r>
              <a:rPr lang="en-CA" dirty="0"/>
              <a:t> 14h16 Melancon/</a:t>
            </a:r>
            <a:r>
              <a:rPr lang="en-CA" dirty="0" err="1"/>
              <a:t>Filion</a:t>
            </a:r>
            <a:endParaRPr lang="en-CA" dirty="0"/>
          </a:p>
          <a:p>
            <a:r>
              <a:rPr lang="en-CA" dirty="0"/>
              <a:t>13h17 </a:t>
            </a:r>
            <a:r>
              <a:rPr lang="en-CA" dirty="0" err="1"/>
              <a:t>ou</a:t>
            </a:r>
            <a:r>
              <a:rPr lang="en-CA" dirty="0"/>
              <a:t> 14h22 Melancon/Palais</a:t>
            </a:r>
          </a:p>
        </p:txBody>
      </p:sp>
    </p:spTree>
    <p:extLst>
      <p:ext uri="{BB962C8B-B14F-4D97-AF65-F5344CB8AC3E}">
        <p14:creationId xmlns:p14="http://schemas.microsoft.com/office/powerpoint/2010/main" val="186979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0BDF4-F303-4275-9863-8DCF44BC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Services périphériques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197317-56CB-4314-89BB-8A961CDD4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60 séances en préparation physique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3 séances en préparation mentale (groupe d’entraînement)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3 séances en nutrition (groupe d’entraînement)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Suivi des blessures (physio)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marL="0" indent="0">
              <a:buNone/>
            </a:pP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16189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5AC7E-B369-4176-99B3-53AE7809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Absence et rendez-vous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641D7-D5EC-4EBF-9B5C-DE33EB90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NOUS sommes responsable de vos enfants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Feuille de présence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Sec.5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SPO (pas de programme)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Rendez-vous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375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F6991-2C9A-406C-908C-2339120E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Nos attentes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1C952-CC3F-4BEF-9455-FAD24B1D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Respect entre les athlètes et les entraîneurs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Engagement dans le sport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Compétitions obligatoires (groupe compétitif VPDH)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Suivi annuel</a:t>
            </a:r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EA0C54-E965-4C18-BC80-495996673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56" y="3312200"/>
            <a:ext cx="4145972" cy="26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89420-4708-44A3-8DAC-E5F0F92A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Camp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2001BC-9462-42B1-B830-F4A38C492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fr-CA" sz="3200" dirty="0"/>
              <a:t>Joy ride</a:t>
            </a:r>
          </a:p>
          <a:p>
            <a:pPr marL="457200" indent="-457200">
              <a:buNone/>
            </a:pPr>
            <a:r>
              <a:rPr lang="en-CA" sz="3200" dirty="0" err="1"/>
              <a:t>Autre</a:t>
            </a:r>
            <a:r>
              <a:rPr lang="en-CA" sz="3200" dirty="0"/>
              <a:t>?</a:t>
            </a:r>
            <a:endParaRPr lang="fr-CA" sz="3200" dirty="0"/>
          </a:p>
          <a:p>
            <a:pPr marL="457200" indent="-457200">
              <a:buNone/>
            </a:pP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18378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91FE0-62AC-454E-9EA8-5EE02B49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Joyride</a:t>
            </a:r>
            <a:r>
              <a:rPr lang="fr-CA" dirty="0"/>
              <a:t> 150 (Markham)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A5E747-BF38-43DD-8BD3-0CED37525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Camp d’habileté facultatif (2 jours ½) début février (à valider)</a:t>
            </a:r>
          </a:p>
          <a:p>
            <a:pPr marL="201168" lvl="1" indent="0">
              <a:buNone/>
            </a:pPr>
            <a:r>
              <a:rPr lang="fr-CA" dirty="0"/>
              <a:t>Prix approximatif:</a:t>
            </a:r>
          </a:p>
          <a:p>
            <a:pPr marL="201168" lvl="1" indent="0">
              <a:buNone/>
            </a:pPr>
            <a:r>
              <a:rPr lang="fr-CA" dirty="0"/>
              <a:t>450$</a:t>
            </a:r>
          </a:p>
          <a:p>
            <a:pPr marL="201168" lvl="1" indent="0">
              <a:buNone/>
            </a:pPr>
            <a:endParaRPr lang="fr-CA" dirty="0"/>
          </a:p>
          <a:p>
            <a:pPr marL="201168" lvl="1" indent="0">
              <a:buNone/>
            </a:pPr>
            <a:r>
              <a:rPr lang="fr-CA" dirty="0"/>
              <a:t>Inclusion:</a:t>
            </a:r>
          </a:p>
          <a:p>
            <a:pPr marL="201168" lvl="1" indent="0">
              <a:buNone/>
            </a:pPr>
            <a:r>
              <a:rPr lang="fr-CA" dirty="0"/>
              <a:t>	Transport</a:t>
            </a:r>
          </a:p>
          <a:p>
            <a:pPr marL="201168" lvl="1" indent="0">
              <a:buNone/>
            </a:pPr>
            <a:r>
              <a:rPr lang="fr-CA" dirty="0"/>
              <a:t>	Hébergement</a:t>
            </a:r>
          </a:p>
          <a:p>
            <a:pPr marL="201168" lvl="1" indent="0">
              <a:buNone/>
            </a:pPr>
            <a:r>
              <a:rPr lang="fr-CA" dirty="0"/>
              <a:t>	Coût d’entrée </a:t>
            </a:r>
            <a:r>
              <a:rPr lang="fr-CA" dirty="0" err="1"/>
              <a:t>Joyride</a:t>
            </a:r>
            <a:endParaRPr lang="fr-CA" dirty="0"/>
          </a:p>
          <a:p>
            <a:pPr marL="201168" lvl="1" indent="0">
              <a:buNone/>
            </a:pPr>
            <a:r>
              <a:rPr lang="fr-CA" dirty="0"/>
              <a:t>	Encadrement</a:t>
            </a:r>
          </a:p>
          <a:p>
            <a:pPr marL="201168" lvl="1" indent="0">
              <a:buNone/>
            </a:pPr>
            <a:r>
              <a:rPr lang="fr-CA" dirty="0"/>
              <a:t>	</a:t>
            </a:r>
          </a:p>
          <a:p>
            <a:pPr marL="201168" lvl="1" indent="0">
              <a:buNone/>
            </a:pPr>
            <a:endParaRPr lang="fr-CA" dirty="0"/>
          </a:p>
        </p:txBody>
      </p:sp>
      <p:pic>
        <p:nvPicPr>
          <p:cNvPr id="6" name="Image 5" descr="Une image contenant bâtiment, intérieur, table, terrain&#10;&#10;Description générée automatiquement">
            <a:extLst>
              <a:ext uri="{FF2B5EF4-FFF2-40B4-BE49-F238E27FC236}">
                <a16:creationId xmlns:a16="http://schemas.microsoft.com/office/drawing/2014/main" id="{58A6E36A-8778-4919-900F-EFBFB42DF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64" y="2271115"/>
            <a:ext cx="6032024" cy="4023360"/>
          </a:xfrm>
          <a:prstGeom prst="rect">
            <a:avLst/>
          </a:prstGeom>
        </p:spPr>
      </p:pic>
      <p:pic>
        <p:nvPicPr>
          <p:cNvPr id="8" name="Image 7" descr="Une image contenant noir, objet, texte&#10;&#10;Description générée automatiquement">
            <a:extLst>
              <a:ext uri="{FF2B5EF4-FFF2-40B4-BE49-F238E27FC236}">
                <a16:creationId xmlns:a16="http://schemas.microsoft.com/office/drawing/2014/main" id="{3C899A38-D5E7-4921-8FE7-C6E3AD7AD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98" y="106326"/>
            <a:ext cx="4419494" cy="16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3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987EA-BA7A-45A3-98BF-18989A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888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D49D35-B24C-4320-8980-EBFD437B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866898"/>
            <a:ext cx="10950039" cy="5991101"/>
          </a:xfrm>
        </p:spPr>
        <p:txBody>
          <a:bodyPr>
            <a:normAutofit/>
          </a:bodyPr>
          <a:lstStyle/>
          <a:p>
            <a:r>
              <a:rPr lang="fr-CA" dirty="0"/>
              <a:t>Club L’Échappée</a:t>
            </a:r>
          </a:p>
          <a:p>
            <a:pPr lvl="1"/>
            <a:r>
              <a:rPr lang="fr-CA" dirty="0"/>
              <a:t>2015</a:t>
            </a:r>
          </a:p>
          <a:p>
            <a:pPr lvl="1"/>
            <a:r>
              <a:rPr lang="fr-CA" dirty="0"/>
              <a:t>OBNL avec un conseil d’administration</a:t>
            </a:r>
          </a:p>
          <a:p>
            <a:pPr lvl="1"/>
            <a:r>
              <a:rPr lang="fr-CA" dirty="0"/>
              <a:t>Sport-études sports cyclistes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dirty="0"/>
              <a:t>La mission:</a:t>
            </a:r>
          </a:p>
          <a:p>
            <a:pPr marL="457200" lvl="1" indent="0">
              <a:buNone/>
            </a:pPr>
            <a:r>
              <a:rPr lang="fr-CA" dirty="0"/>
              <a:t>Faisant partie de la </a:t>
            </a:r>
            <a:r>
              <a:rPr lang="fr-CA" i="1" dirty="0"/>
              <a:t>Fédération québécoise des sports cyclistes</a:t>
            </a:r>
            <a:r>
              <a:rPr lang="fr-CA" dirty="0"/>
              <a:t> (FQSC), le Sport-études cyclisme de L'échappée de St-Jérôme est une organisation de développement d’athlètes de niveau compétitif. Au centre de ses priorités se trouve le développement à long terme de ses membres. Le club a pour objectif de développer et de former des athlètes en compétition qui auront envie d’intégrer le sport dans leur vie et ce, pour toujours.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435E84-1A21-046D-4D65-44E0495B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0"/>
            <a:ext cx="3149600" cy="29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86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COVID-19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CA" dirty="0"/>
              <a:t>- Adaptation </a:t>
            </a:r>
            <a:r>
              <a:rPr lang="en-CA" dirty="0" err="1"/>
              <a:t>scolaire</a:t>
            </a:r>
            <a:r>
              <a:rPr lang="en-CA" dirty="0"/>
              <a:t> </a:t>
            </a:r>
            <a:r>
              <a:rPr lang="en-CA" dirty="0" err="1"/>
              <a:t>vs</a:t>
            </a:r>
            <a:r>
              <a:rPr lang="en-CA" dirty="0"/>
              <a:t> adaptation au sport-</a:t>
            </a:r>
            <a:r>
              <a:rPr lang="en-CA" dirty="0" err="1"/>
              <a:t>études</a:t>
            </a:r>
            <a:endParaRPr lang="en-CA" dirty="0"/>
          </a:p>
          <a:p>
            <a:pPr marL="457200" indent="-457200"/>
            <a:r>
              <a:rPr lang="en-CA" dirty="0"/>
              <a:t>- </a:t>
            </a:r>
            <a:r>
              <a:rPr lang="en-CA" dirty="0" err="1"/>
              <a:t>Encadrement</a:t>
            </a:r>
            <a:r>
              <a:rPr lang="en-CA" dirty="0"/>
              <a:t> </a:t>
            </a:r>
            <a:r>
              <a:rPr lang="en-CA" dirty="0" err="1"/>
              <a:t>obigatoire</a:t>
            </a:r>
            <a:r>
              <a:rPr lang="en-CA" dirty="0"/>
              <a:t> de 15 </a:t>
            </a:r>
            <a:r>
              <a:rPr lang="en-CA" dirty="0" err="1"/>
              <a:t>heures</a:t>
            </a:r>
            <a:r>
              <a:rPr lang="en-CA" dirty="0"/>
              <a:t> par </a:t>
            </a:r>
            <a:r>
              <a:rPr lang="en-CA" dirty="0" err="1"/>
              <a:t>semaine</a:t>
            </a:r>
            <a:endParaRPr lang="en-CA" dirty="0"/>
          </a:p>
          <a:p>
            <a:pPr marL="457200" indent="-457200"/>
            <a:r>
              <a:rPr lang="en-CA" dirty="0"/>
              <a:t>- </a:t>
            </a:r>
            <a:r>
              <a:rPr lang="en-CA" dirty="0" err="1"/>
              <a:t>Encadrement</a:t>
            </a:r>
            <a:r>
              <a:rPr lang="en-CA" dirty="0"/>
              <a:t> </a:t>
            </a:r>
            <a:r>
              <a:rPr lang="en-CA" dirty="0" err="1"/>
              <a:t>personnalisé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besoin</a:t>
            </a:r>
            <a:r>
              <a:rPr lang="en-CA" dirty="0"/>
              <a:t> pour continuer </a:t>
            </a:r>
            <a:r>
              <a:rPr lang="en-CA" dirty="0" err="1"/>
              <a:t>nos</a:t>
            </a:r>
            <a:r>
              <a:rPr lang="en-CA" dirty="0"/>
              <a:t> services</a:t>
            </a:r>
          </a:p>
          <a:p>
            <a:pPr marL="457200" indent="-457200"/>
            <a:r>
              <a:rPr lang="en-CA" dirty="0"/>
              <a:t>- Revue du </a:t>
            </a:r>
            <a:r>
              <a:rPr lang="en-CA" dirty="0" err="1"/>
              <a:t>protocole</a:t>
            </a:r>
            <a:r>
              <a:rPr lang="en-CA" dirty="0"/>
              <a:t> </a:t>
            </a:r>
            <a:r>
              <a:rPr lang="en-CA" dirty="0" err="1"/>
              <a:t>sanitaire</a:t>
            </a:r>
            <a:endParaRPr lang="en-CA" dirty="0"/>
          </a:p>
          <a:p>
            <a:pPr marL="457200" indent="-457200"/>
            <a:r>
              <a:rPr lang="en-CA" dirty="0"/>
              <a:t>- Port du masque</a:t>
            </a:r>
          </a:p>
          <a:p>
            <a:pPr marL="457200" indent="-457200"/>
            <a:endParaRPr lang="fr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A3F4C-41EA-4904-A976-15429F3D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976"/>
            <a:ext cx="10058400" cy="938902"/>
          </a:xfrm>
        </p:spPr>
        <p:txBody>
          <a:bodyPr/>
          <a:lstStyle/>
          <a:p>
            <a:r>
              <a:rPr lang="fr-CA" dirty="0"/>
              <a:t>Les coûts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3ED07-657F-414C-892A-24307C40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34" y="1268211"/>
            <a:ext cx="10058400" cy="46661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r-CA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Coût 2900$ + 165$ (</a:t>
            </a:r>
            <a:r>
              <a:rPr lang="fr-CA" dirty="0" err="1"/>
              <a:t>Serv</a:t>
            </a:r>
            <a:r>
              <a:rPr lang="fr-CA" dirty="0"/>
              <a:t>. Périph)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INCLUSIONS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Station d’entraînement </a:t>
            </a:r>
            <a:r>
              <a:rPr lang="fr-CA" dirty="0" err="1"/>
              <a:t>Wahoo</a:t>
            </a:r>
            <a:r>
              <a:rPr lang="fr-CA" dirty="0"/>
              <a:t> </a:t>
            </a:r>
            <a:r>
              <a:rPr lang="fr-CA" dirty="0" err="1"/>
              <a:t>Kickr</a:t>
            </a:r>
            <a:endParaRPr lang="fr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Services périphériques (165$ polyvalente)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Environ 160 jours d’encadrements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Navette (si en fonction)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Vêtements de l’équipe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EXCLUSIONS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Camps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Équipement personnel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Licence annuelle de la FQSC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Vêtements d’équipe supplémentaires</a:t>
            </a:r>
          </a:p>
          <a:p>
            <a:endParaRPr lang="fr-CA" sz="2600" dirty="0"/>
          </a:p>
          <a:p>
            <a:pPr lvl="1"/>
            <a:endParaRPr lang="fr-CA" sz="2300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ED8668-8679-3032-A940-17C304918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78" y="1665740"/>
            <a:ext cx="2785678" cy="1446915"/>
          </a:xfrm>
          <a:prstGeom prst="rect">
            <a:avLst/>
          </a:prstGeom>
        </p:spPr>
      </p:pic>
      <p:pic>
        <p:nvPicPr>
          <p:cNvPr id="7" name="Image 6" descr="Une image contenant texte, pantalon&#10;&#10;Description générée automatiquement">
            <a:extLst>
              <a:ext uri="{FF2B5EF4-FFF2-40B4-BE49-F238E27FC236}">
                <a16:creationId xmlns:a16="http://schemas.microsoft.com/office/drawing/2014/main" id="{B82AD43F-71CA-EC07-9A34-9B748B7D5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37" y="3868637"/>
            <a:ext cx="3154346" cy="11850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442083-D929-FDB2-8115-5E40A9310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42" y="1665740"/>
            <a:ext cx="3030102" cy="16626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B86A4D-73CA-E014-320A-631ED693B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42" y="3868637"/>
            <a:ext cx="2506985" cy="16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A3F4C-41EA-4904-A976-15429F3D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976"/>
            <a:ext cx="10058400" cy="626050"/>
          </a:xfrm>
        </p:spPr>
        <p:txBody>
          <a:bodyPr>
            <a:normAutofit fontScale="90000"/>
          </a:bodyPr>
          <a:lstStyle/>
          <a:p>
            <a:r>
              <a:rPr lang="en-CA" dirty="0"/>
              <a:t>V</a:t>
            </a:r>
            <a:r>
              <a:rPr lang="fr-CA" dirty="0" err="1"/>
              <a:t>êtements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3ED07-657F-414C-892A-24307C40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5" y="642898"/>
            <a:ext cx="10371179" cy="602282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r-CA" sz="2600" dirty="0"/>
          </a:p>
          <a:p>
            <a:pPr marL="201168" lvl="1" indent="0">
              <a:buNone/>
            </a:pPr>
            <a:r>
              <a:rPr lang="fr-CA" sz="3200" dirty="0"/>
              <a:t>Port des vêtements d’équipe obligatoire en tout temps dans l’IRS (haut seulement)</a:t>
            </a:r>
          </a:p>
          <a:p>
            <a:pPr marL="201168" lvl="1" indent="0">
              <a:buNone/>
            </a:pPr>
            <a:r>
              <a:rPr lang="fr-CA" sz="3200" u="sng" dirty="0"/>
              <a:t>100$ de crédit d’achat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marL="201168" lvl="1" indent="0">
              <a:buNone/>
            </a:pPr>
            <a:r>
              <a:rPr lang="fr-C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VÊTEMENTS D’ENTRAINEMENT      </a:t>
            </a:r>
            <a:r>
              <a:rPr lang="fr-C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fr-C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VÊTEMENT D’ÉQUIPE</a:t>
            </a:r>
            <a:endParaRPr lang="fr-CA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1168" lvl="1" indent="0">
              <a:buNone/>
            </a:pPr>
            <a:endParaRPr lang="fr-CA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/>
              <a:t>Maillot cycliste 85$					</a:t>
            </a:r>
            <a:r>
              <a:rPr lang="fr-CA" sz="2600" dirty="0" err="1"/>
              <a:t>Tshirt</a:t>
            </a:r>
            <a:r>
              <a:rPr lang="fr-CA" sz="2600" dirty="0"/>
              <a:t> technique 20$</a:t>
            </a:r>
          </a:p>
          <a:p>
            <a:pPr lvl="8">
              <a:buFont typeface="Wingdings" panose="05000000000000000000" pitchFamily="2" charset="2"/>
              <a:buChar char="§"/>
            </a:pPr>
            <a:endParaRPr lang="fr-CA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 err="1"/>
              <a:t>Tshirt</a:t>
            </a:r>
            <a:r>
              <a:rPr lang="fr-CA" sz="2600" dirty="0"/>
              <a:t> 55$						Molleton capuchon  35$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/>
              <a:t>Bib 110$						Casquette  25$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/>
              <a:t>BMX 76$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/>
              <a:t>Coupe-vent avec manches 96$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/>
              <a:t>Bras 32$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/>
              <a:t>Jambes 45$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/>
              <a:t>Tuque  25$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600" dirty="0" err="1"/>
              <a:t>Buff</a:t>
            </a:r>
            <a:r>
              <a:rPr lang="fr-CA" sz="2600" dirty="0"/>
              <a:t> 25$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pPr lvl="1">
              <a:buFont typeface="Wingdings" panose="05000000000000000000" pitchFamily="2" charset="2"/>
              <a:buChar char="§"/>
            </a:pPr>
            <a:endParaRPr lang="fr-CA" sz="2600" dirty="0"/>
          </a:p>
          <a:p>
            <a:endParaRPr lang="fr-CA" sz="2600" dirty="0"/>
          </a:p>
          <a:p>
            <a:pPr lvl="1"/>
            <a:endParaRPr lang="fr-CA" sz="2300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ED8668-8679-3032-A940-17C304918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6" y="2618251"/>
            <a:ext cx="909629" cy="4724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442083-D929-FDB2-8115-5E40A9310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98" y="4050390"/>
            <a:ext cx="1022647" cy="5611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B86A4D-73CA-E014-320A-631ED693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91" y="3613738"/>
            <a:ext cx="734763" cy="481689"/>
          </a:xfrm>
          <a:prstGeom prst="rect">
            <a:avLst/>
          </a:prstGeom>
        </p:spPr>
      </p:pic>
      <p:pic>
        <p:nvPicPr>
          <p:cNvPr id="6" name="Image 5" descr="Une image contenant texte, outil, hache&#10;&#10;Description générée automatiquement">
            <a:extLst>
              <a:ext uri="{FF2B5EF4-FFF2-40B4-BE49-F238E27FC236}">
                <a16:creationId xmlns:a16="http://schemas.microsoft.com/office/drawing/2014/main" id="{5CFD6FDE-554B-4334-24AE-BB14B4D32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91" y="4587692"/>
            <a:ext cx="720927" cy="452003"/>
          </a:xfrm>
          <a:prstGeom prst="rect">
            <a:avLst/>
          </a:prstGeom>
        </p:spPr>
      </p:pic>
      <p:pic>
        <p:nvPicPr>
          <p:cNvPr id="10" name="Image 9" descr="Une image contenant ciseaux, décapsuleur, outil&#10;&#10;Description générée automatiquement">
            <a:extLst>
              <a:ext uri="{FF2B5EF4-FFF2-40B4-BE49-F238E27FC236}">
                <a16:creationId xmlns:a16="http://schemas.microsoft.com/office/drawing/2014/main" id="{EDCD8172-998D-1556-316B-865DD3F2E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3791" y="3112576"/>
            <a:ext cx="645849" cy="4582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FD8DFF5-748C-A4AD-1A70-2FB5B31F9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48" y="5086865"/>
            <a:ext cx="645850" cy="4520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82F88D7-9CFC-A27B-90A9-3CE62CF9E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48" y="5600278"/>
            <a:ext cx="645850" cy="48496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EDA3F95-BE2C-7415-F81F-EA73571656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1" r="17073" b="18150"/>
          <a:stretch/>
        </p:blipFill>
        <p:spPr>
          <a:xfrm>
            <a:off x="2728134" y="2081558"/>
            <a:ext cx="1114867" cy="55978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9B44948-9698-592B-71CB-6EB142E054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45" y="143725"/>
            <a:ext cx="1621134" cy="15289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85B07E-E771-D83B-7B97-71457D874F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7" t="28961" r="23669" b="45768"/>
          <a:stretch/>
        </p:blipFill>
        <p:spPr>
          <a:xfrm>
            <a:off x="8918925" y="2011664"/>
            <a:ext cx="469815" cy="5242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0CFDE63-BD27-C30D-E47A-C34FDDAA75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15040" r="69837" b="58172"/>
          <a:stretch/>
        </p:blipFill>
        <p:spPr>
          <a:xfrm>
            <a:off x="9153832" y="2576925"/>
            <a:ext cx="975660" cy="4892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801CEC6-B861-230B-AD14-B5ADE2EDF1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62304" r="67687" b="12474"/>
          <a:stretch/>
        </p:blipFill>
        <p:spPr>
          <a:xfrm>
            <a:off x="8387094" y="3123299"/>
            <a:ext cx="531831" cy="3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0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073E1-78A8-4A1D-93DF-D80D2CA0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54" y="308344"/>
            <a:ext cx="10058400" cy="822960"/>
          </a:xfrm>
        </p:spPr>
        <p:txBody>
          <a:bodyPr/>
          <a:lstStyle/>
          <a:p>
            <a:r>
              <a:rPr lang="fr-CA" dirty="0"/>
              <a:t>Calendrier des paiements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77D193-4B1D-4028-89F3-683D9722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16000"/>
            <a:ext cx="10058400" cy="5533656"/>
          </a:xfrm>
        </p:spPr>
        <p:txBody>
          <a:bodyPr>
            <a:normAutofit/>
          </a:bodyPr>
          <a:lstStyle/>
          <a:p>
            <a:pPr>
              <a:buNone/>
            </a:pPr>
            <a:endParaRPr lang="en-CA" b="1" dirty="0"/>
          </a:p>
          <a:p>
            <a:pPr>
              <a:buNone/>
            </a:pPr>
            <a:r>
              <a:rPr lang="en-CA" b="1" dirty="0" err="1"/>
              <a:t>Paiements</a:t>
            </a:r>
            <a:r>
              <a:rPr lang="en-CA" b="1" dirty="0"/>
              <a:t> par </a:t>
            </a:r>
            <a:r>
              <a:rPr lang="en-CA" b="1" dirty="0" err="1"/>
              <a:t>chèques</a:t>
            </a:r>
            <a:r>
              <a:rPr lang="en-CA" b="1" dirty="0"/>
              <a:t> post-dates </a:t>
            </a:r>
            <a:r>
              <a:rPr lang="en-CA" b="1" dirty="0" err="1"/>
              <a:t>ou</a:t>
            </a:r>
            <a:r>
              <a:rPr lang="en-CA" b="1" dirty="0"/>
              <a:t> </a:t>
            </a:r>
            <a:r>
              <a:rPr lang="en-CA" b="1" dirty="0" err="1"/>
              <a:t>paiement</a:t>
            </a:r>
            <a:r>
              <a:rPr lang="en-CA" b="1" dirty="0"/>
              <a:t> </a:t>
            </a:r>
            <a:r>
              <a:rPr lang="en-CA" b="1" dirty="0" err="1"/>
              <a:t>complet</a:t>
            </a:r>
            <a:r>
              <a:rPr lang="en-CA" b="1" dirty="0"/>
              <a:t> au début des classes</a:t>
            </a:r>
            <a:endParaRPr lang="fr-CA" b="1" dirty="0"/>
          </a:p>
          <a:p>
            <a:pPr>
              <a:buFont typeface="Wingdings" panose="05000000000000000000" pitchFamily="2" charset="2"/>
              <a:buChar char="§"/>
            </a:pPr>
            <a:endParaRPr lang="fr-CA" sz="1400" dirty="0"/>
          </a:p>
          <a:p>
            <a:pPr>
              <a:buFont typeface="Wingdings" panose="05000000000000000000" pitchFamily="2" charset="2"/>
              <a:buChar char="§"/>
            </a:pPr>
            <a:endParaRPr lang="fr-CA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1600" dirty="0"/>
              <a:t>613$ 1</a:t>
            </a:r>
            <a:r>
              <a:rPr lang="fr-CA" sz="1600" baseline="30000" dirty="0"/>
              <a:t>er</a:t>
            </a:r>
            <a:r>
              <a:rPr lang="fr-CA" sz="1600" dirty="0"/>
              <a:t> septembre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dirty="0"/>
              <a:t>613$ 1 octobre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dirty="0"/>
              <a:t>613$  1 novembre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dirty="0"/>
              <a:t>613$ 1 décembre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dirty="0"/>
              <a:t>613$ 1 février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sz="1400" dirty="0"/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2851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E0BA4-36BB-4E2D-9F31-ABE6899B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16789A-1D86-4ECB-9CDE-4621901C7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35" y="2168546"/>
            <a:ext cx="3397621" cy="3397621"/>
          </a:xfrm>
        </p:spPr>
      </p:pic>
    </p:spTree>
    <p:extLst>
      <p:ext uri="{BB962C8B-B14F-4D97-AF65-F5344CB8AC3E}">
        <p14:creationId xmlns:p14="http://schemas.microsoft.com/office/powerpoint/2010/main" val="420009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A1D16-0FBB-4021-BC5A-6698057D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Entraîneur-chef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FD0B5-6055-465B-AE69-C3C509C2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200" dirty="0"/>
              <a:t>Pascal Morin</a:t>
            </a:r>
          </a:p>
          <a:p>
            <a:pPr lvl="1"/>
            <a:r>
              <a:rPr lang="fr-CA" sz="2800" dirty="0"/>
              <a:t>Entraîneur détenant DAE (Diplôme Avancé en Entraînement) décerné par L’INS (Institut National des Sports) (Niveau 4)</a:t>
            </a:r>
          </a:p>
          <a:p>
            <a:pPr lvl="1"/>
            <a:r>
              <a:rPr lang="fr-CA" sz="2800" dirty="0"/>
              <a:t>Entraîneurs Professionnel depuis 13 ans</a:t>
            </a:r>
          </a:p>
          <a:p>
            <a:pPr lvl="1"/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259FED-9452-4732-BE2D-91838A552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71" y="3429000"/>
            <a:ext cx="34298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7DE05-353D-8E90-F5F1-8EDBC22F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r>
              <a:rPr lang="en-CA" dirty="0"/>
              <a:t>Nos volets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7648012-46D9-DEE0-906E-BAE82B002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66" y="-110838"/>
            <a:ext cx="3868052" cy="74413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2DF96E-E87E-C3C5-615F-9E3216F41663}"/>
              </a:ext>
            </a:extLst>
          </p:cNvPr>
          <p:cNvSpPr txBox="1"/>
          <p:nvPr/>
        </p:nvSpPr>
        <p:spPr>
          <a:xfrm>
            <a:off x="905164" y="1865745"/>
            <a:ext cx="406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/>
              <a:t>Premier </a:t>
            </a:r>
            <a:r>
              <a:rPr lang="en-CA" u="sng" dirty="0" err="1"/>
              <a:t>mois</a:t>
            </a:r>
            <a:r>
              <a:rPr lang="en-CA" u="sng" dirty="0"/>
              <a:t> du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Évaluation</a:t>
            </a:r>
            <a:r>
              <a:rPr lang="en-CA" dirty="0"/>
              <a:t> </a:t>
            </a:r>
            <a:r>
              <a:rPr lang="en-CA" dirty="0" err="1"/>
              <a:t>individuelle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Établissement</a:t>
            </a:r>
            <a:r>
              <a:rPr lang="en-CA" dirty="0"/>
              <a:t> </a:t>
            </a:r>
            <a:r>
              <a:rPr lang="en-CA" dirty="0" err="1"/>
              <a:t>d’objectifs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Volet vivant (</a:t>
            </a:r>
            <a:r>
              <a:rPr lang="en-CA" dirty="0" err="1"/>
              <a:t>peut</a:t>
            </a:r>
            <a:r>
              <a:rPr lang="en-CA" dirty="0"/>
              <a:t> changer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cours</a:t>
            </a:r>
            <a:r>
              <a:rPr lang="en-CA" dirty="0"/>
              <a:t> </a:t>
            </a:r>
            <a:r>
              <a:rPr lang="en-CA" dirty="0" err="1"/>
              <a:t>d’année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u="sng" dirty="0" err="1"/>
              <a:t>Prérequis</a:t>
            </a:r>
            <a:r>
              <a:rPr lang="en-CA" u="sng" dirty="0"/>
              <a:t> pour </a:t>
            </a:r>
            <a:r>
              <a:rPr lang="en-CA" u="sng" dirty="0" err="1"/>
              <a:t>chaque</a:t>
            </a:r>
            <a:r>
              <a:rPr lang="en-CA" u="sng" dirty="0"/>
              <a:t> volet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Développement</a:t>
            </a:r>
            <a:r>
              <a:rPr lang="en-CA" dirty="0"/>
              <a:t> = 3 competitions de </a:t>
            </a:r>
            <a:r>
              <a:rPr lang="en-CA" dirty="0" err="1"/>
              <a:t>niveau</a:t>
            </a:r>
            <a:r>
              <a:rPr lang="en-CA" dirty="0"/>
              <a:t> </a:t>
            </a:r>
            <a:r>
              <a:rPr lang="en-CA" dirty="0" err="1"/>
              <a:t>régional</a:t>
            </a:r>
            <a:r>
              <a:rPr lang="en-CA" dirty="0"/>
              <a:t> </a:t>
            </a:r>
            <a:r>
              <a:rPr lang="en-CA" dirty="0" err="1"/>
              <a:t>impliquant</a:t>
            </a:r>
            <a:r>
              <a:rPr lang="en-CA" dirty="0"/>
              <a:t> un sport </a:t>
            </a:r>
            <a:r>
              <a:rPr lang="en-CA" dirty="0" err="1"/>
              <a:t>cycliste</a:t>
            </a:r>
            <a:endParaRPr lang="en-CA" dirty="0"/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Performance = 6 competitions de </a:t>
            </a:r>
            <a:r>
              <a:rPr lang="en-CA" dirty="0" err="1"/>
              <a:t>niveau</a:t>
            </a:r>
            <a:r>
              <a:rPr lang="en-CA" dirty="0"/>
              <a:t> provincials et/</a:t>
            </a:r>
            <a:r>
              <a:rPr lang="en-CA" dirty="0" err="1"/>
              <a:t>ou</a:t>
            </a:r>
            <a:r>
              <a:rPr lang="en-CA" dirty="0"/>
              <a:t>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1581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BA19F-357E-4D43-B02F-4D899A8D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Mandat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A5E7B-95FA-420D-8EA9-9B080CC9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sz="2400" dirty="0"/>
              <a:t>Travailler la BASE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Offrir une opportunité de développement 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Mise en œuvre afin de combler les lacunes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Travailler les forces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Performance dans leur catégorie de compétition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S’amuser dans l’effort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16644D-23FA-45B8-A2C1-9D9249B75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76" y="2624446"/>
            <a:ext cx="4375702" cy="29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3F019-8533-409B-A33B-4578E592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entraînements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658A6-9502-49A0-A158-A0D3B7EFF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3100" dirty="0"/>
              <a:t>Théorie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300" dirty="0"/>
              <a:t>Vidéos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300" dirty="0"/>
              <a:t>Littérature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300" dirty="0"/>
              <a:t>Atelier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100" dirty="0"/>
              <a:t>Musculation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100" dirty="0"/>
              <a:t>Cross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100" dirty="0"/>
              <a:t>Raquette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100" dirty="0"/>
              <a:t>Vélo Virtuel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100" dirty="0"/>
              <a:t>Habiletés sur vélo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3100" dirty="0" err="1"/>
              <a:t>Fatbike</a:t>
            </a:r>
            <a:endParaRPr lang="fr-CA" sz="3100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81B883-2CA6-48DC-AAE3-6D1662FB7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16" y="2094324"/>
            <a:ext cx="2619375" cy="1743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7344E7-86F5-4399-8646-9E69B22D8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28" y="2965861"/>
            <a:ext cx="4187264" cy="27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3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7F24A-A1D8-40F7-BED9-2835964C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matériel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5C01D-AA73-4677-B4BB-81FCA893C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16" y="1845734"/>
            <a:ext cx="1058566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Vélos période de septembre à novembre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Vélos période novembre à avril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/>
              <a:t>Vélos période avril à juin</a:t>
            </a:r>
          </a:p>
          <a:p>
            <a:endParaRPr lang="fr-CA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5980A6-0850-4739-A011-2F0212D78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90" y="2574099"/>
            <a:ext cx="4884306" cy="32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4FBCC-283E-4720-8E85-C18D4233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Calendrier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2B73E4-E9AB-7E35-3749-874B4FF2D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67" y="0"/>
            <a:ext cx="5460852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CA4C7E-7361-7F9C-1501-1CE1F29EBA2F}"/>
              </a:ext>
            </a:extLst>
          </p:cNvPr>
          <p:cNvSpPr txBox="1"/>
          <p:nvPr/>
        </p:nvSpPr>
        <p:spPr>
          <a:xfrm>
            <a:off x="840509" y="2336800"/>
            <a:ext cx="45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Début 31 </a:t>
            </a:r>
            <a:r>
              <a:rPr lang="en-CA" dirty="0" err="1"/>
              <a:t>Août</a:t>
            </a:r>
            <a:r>
              <a:rPr lang="en-CA" dirty="0"/>
              <a:t> 2022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0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2FBFB-1B0A-4A7B-8AC6-5541B4ED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51177"/>
            <a:ext cx="10058400" cy="1450757"/>
          </a:xfrm>
        </p:spPr>
        <p:txBody>
          <a:bodyPr/>
          <a:lstStyle/>
          <a:p>
            <a:r>
              <a:rPr lang="fr-CA" dirty="0"/>
              <a:t>Vélo virtuel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47BB8026-3682-432C-8591-CC807F28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16 stations d’entraînement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Écrans géants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NEC + Ultra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Compatibilité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Pourquoi?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600" dirty="0"/>
              <a:t>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600" dirty="0"/>
              <a:t>Mesure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600" dirty="0"/>
              <a:t>Fun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600" dirty="0"/>
              <a:t>Spécifique</a:t>
            </a:r>
            <a:r>
              <a:rPr lang="fr-CA" sz="1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Possibilité d’en faire l’achat</a:t>
            </a:r>
          </a:p>
        </p:txBody>
      </p:sp>
      <p:pic>
        <p:nvPicPr>
          <p:cNvPr id="6" name="Picture 5" descr="Saris 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1512" y="4215191"/>
            <a:ext cx="2312288" cy="16945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95B068-D4A0-45F1-978B-5BB71F140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25732" y="2139459"/>
            <a:ext cx="3940536" cy="25790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8323C5D-EF08-43D0-90F9-0855E2BECA8C}"/>
              </a:ext>
            </a:extLst>
          </p:cNvPr>
          <p:cNvSpPr txBox="1"/>
          <p:nvPr/>
        </p:nvSpPr>
        <p:spPr>
          <a:xfrm>
            <a:off x="2286000" y="6034107"/>
            <a:ext cx="249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4" tooltip="https://www.bikem.co.kr/article/read.php?num=12885"/>
              </a:rPr>
              <a:t>Cette photo</a:t>
            </a:r>
            <a:r>
              <a:rPr lang="fr-CA" sz="900"/>
              <a:t> par Auteur inconnu est soumise à la licence </a:t>
            </a:r>
            <a:r>
              <a:rPr lang="fr-CA" sz="900">
                <a:hlinkClick r:id="rId5" tooltip="https://creativecommons.org/licenses/by-nc-nd/3.0/"/>
              </a:rPr>
              <a:t>CC BY-NC-ND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161258657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TM02900769[[fn=Rétrospective]]</Template>
  <TotalTime>7711</TotalTime>
  <Words>765</Words>
  <Application>Microsoft Office PowerPoint</Application>
  <PresentationFormat>Grand écran</PresentationFormat>
  <Paragraphs>201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Rétrospective</vt:lpstr>
      <vt:lpstr>Sport-Études L’Échappée  </vt:lpstr>
      <vt:lpstr>Présentation</vt:lpstr>
      <vt:lpstr>Entraîneur-chef</vt:lpstr>
      <vt:lpstr>Nos volets</vt:lpstr>
      <vt:lpstr>Mandat</vt:lpstr>
      <vt:lpstr>Les entraînements</vt:lpstr>
      <vt:lpstr>Le matériel</vt:lpstr>
      <vt:lpstr>Calendrier</vt:lpstr>
      <vt:lpstr>Vélo virtuel</vt:lpstr>
      <vt:lpstr>ZWIFT</vt:lpstr>
      <vt:lpstr>Zwift et Trainingpeaks</vt:lpstr>
      <vt:lpstr>Lieu</vt:lpstr>
      <vt:lpstr>Fonctionnement par niveau</vt:lpstr>
      <vt:lpstr>Navette</vt:lpstr>
      <vt:lpstr>Services périphériques</vt:lpstr>
      <vt:lpstr>Absence et rendez-vous</vt:lpstr>
      <vt:lpstr>Nos attentes</vt:lpstr>
      <vt:lpstr>Camp</vt:lpstr>
      <vt:lpstr>Joyride 150 (Markham)</vt:lpstr>
      <vt:lpstr>COVID-19</vt:lpstr>
      <vt:lpstr>Les coûts</vt:lpstr>
      <vt:lpstr>Vêtements</vt:lpstr>
      <vt:lpstr>Calendrier des paiements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Sport-Études Cyclisme des Laurentides  Propulsé par:</dc:title>
  <dc:creator>pascal morin</dc:creator>
  <cp:lastModifiedBy>pascal morin</cp:lastModifiedBy>
  <cp:revision>175</cp:revision>
  <dcterms:created xsi:type="dcterms:W3CDTF">2018-08-06T11:20:14Z</dcterms:created>
  <dcterms:modified xsi:type="dcterms:W3CDTF">2022-09-18T13:06:14Z</dcterms:modified>
</cp:coreProperties>
</file>